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  <p:sldId id="267" r:id="rId12"/>
  </p:sldIdLst>
  <p:sldSz cx="18288000" cy="10287000"/>
  <p:notesSz cx="6858000" cy="91440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Poppins Bold" charset="0"/>
      <p:regular r:id="rId17"/>
      <p:bold r:id="rId18"/>
    </p:embeddedFont>
    <p:embeddedFont>
      <p:font typeface="Poppins" charset="0"/>
      <p:regular r:id="rId19"/>
      <p:bold r:id="rId20"/>
      <p:italic r:id="rId21"/>
      <p:boldItalic r:id="rId22"/>
    </p:embeddedFont>
    <p:embeddedFont>
      <p:font typeface="Agency FB" pitchFamily="34" charset="0"/>
      <p:regular r:id="rId23"/>
      <p:bold r:id="rId24"/>
    </p:embeddedFont>
    <p:embeddedFont>
      <p:font typeface="Calibri Light" pitchFamily="34" charset="0"/>
      <p:regular r:id="rId25"/>
      <p: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11" autoAdjust="0"/>
    <p:restoredTop sz="94626" autoAdjust="0"/>
  </p:normalViewPr>
  <p:slideViewPr>
    <p:cSldViewPr>
      <p:cViewPr varScale="1">
        <p:scale>
          <a:sx n="45" d="100"/>
          <a:sy n="45" d="100"/>
        </p:scale>
        <p:origin x="-81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599" y="2946401"/>
            <a:ext cx="10796589" cy="3632196"/>
          </a:xfrm>
        </p:spPr>
        <p:txBody>
          <a:bodyPr anchor="b">
            <a:normAutofit/>
          </a:bodyPr>
          <a:lstStyle>
            <a:lvl1pPr algn="r">
              <a:defRPr sz="72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3599" y="6578599"/>
            <a:ext cx="10796589" cy="2108201"/>
          </a:xfrm>
        </p:spPr>
        <p:txBody>
          <a:bodyPr anchor="t">
            <a:normAutofit/>
          </a:bodyPr>
          <a:lstStyle>
            <a:lvl1pPr marL="0" indent="0" algn="r">
              <a:buNone/>
              <a:defRPr sz="2700" cap="all"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398837" y="8805863"/>
            <a:ext cx="2400300" cy="56673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599" y="8805863"/>
            <a:ext cx="7340937" cy="56673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913438" y="8805863"/>
            <a:ext cx="826751" cy="56673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611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1" y="7099298"/>
            <a:ext cx="1519714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57401" y="1398168"/>
            <a:ext cx="13139741" cy="474746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701" y="7949405"/>
            <a:ext cx="15197141" cy="74056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2659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2" y="914402"/>
            <a:ext cx="15197141" cy="4686299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6515100"/>
            <a:ext cx="15197142" cy="2171700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92102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356801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2413" y="123500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401" y="914402"/>
            <a:ext cx="14325599" cy="4114799"/>
          </a:xfrm>
        </p:spPr>
        <p:txBody>
          <a:bodyPr anchor="ctr">
            <a:normAutofit/>
          </a:bodyPr>
          <a:lstStyle>
            <a:lvl1pPr algn="l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46813" y="5029200"/>
            <a:ext cx="14008776" cy="5715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198" y="6515100"/>
            <a:ext cx="15228551" cy="2171700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13442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4" y="4962872"/>
            <a:ext cx="15197138" cy="2203200"/>
          </a:xfrm>
        </p:spPr>
        <p:txBody>
          <a:bodyPr anchor="b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2" y="7166072"/>
            <a:ext cx="15197139" cy="1290600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8656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356801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2413" y="123500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488401" y="914402"/>
            <a:ext cx="14325599" cy="4114799"/>
          </a:xfrm>
        </p:spPr>
        <p:txBody>
          <a:bodyPr anchor="ctr">
            <a:normAutofit/>
          </a:bodyPr>
          <a:lstStyle>
            <a:lvl1pPr algn="l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8700" y="5829300"/>
            <a:ext cx="15203154" cy="13335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6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699" y="7162800"/>
            <a:ext cx="15203154" cy="15240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40195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2" y="914402"/>
            <a:ext cx="15197141" cy="41147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8702" y="5257800"/>
            <a:ext cx="15197142" cy="12573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2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6515100"/>
            <a:ext cx="15197142" cy="21717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51557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8702" y="914401"/>
            <a:ext cx="15197138" cy="21844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78906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988013" y="914399"/>
            <a:ext cx="3237828" cy="77724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914400"/>
            <a:ext cx="11748174" cy="7772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1922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90941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1" y="4962872"/>
            <a:ext cx="15197141" cy="2203200"/>
          </a:xfrm>
        </p:spPr>
        <p:txBody>
          <a:bodyPr anchor="b"/>
          <a:lstStyle>
            <a:lvl1pPr algn="l">
              <a:defRPr sz="6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699" y="7166072"/>
            <a:ext cx="15197142" cy="1290600"/>
          </a:xfrm>
        </p:spPr>
        <p:txBody>
          <a:bodyPr anchor="t">
            <a:normAutofit/>
          </a:bodyPr>
          <a:lstStyle>
            <a:lvl1pPr marL="0" indent="0" algn="l">
              <a:buNone/>
              <a:defRPr sz="3000" cap="all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40383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3" y="3213101"/>
            <a:ext cx="7493001" cy="54737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32843" y="3213101"/>
            <a:ext cx="7492998" cy="54737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5679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0505" y="3327401"/>
            <a:ext cx="7063581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2" y="4305302"/>
            <a:ext cx="7495385" cy="4381497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44005" y="3340101"/>
            <a:ext cx="7084220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35225" y="4305302"/>
            <a:ext cx="7493001" cy="4381497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504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3796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70353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1" y="3111499"/>
            <a:ext cx="5521328" cy="2057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2302" y="914402"/>
            <a:ext cx="9253539" cy="77724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701" y="5168900"/>
            <a:ext cx="5521328" cy="2743200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10991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1" y="2400300"/>
            <a:ext cx="9246980" cy="2057400"/>
          </a:xfrm>
        </p:spPr>
        <p:txBody>
          <a:bodyPr anchor="b">
            <a:normAutofit/>
          </a:bodyPr>
          <a:lstStyle>
            <a:lvl1pPr algn="l">
              <a:defRPr sz="4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304380" y="1371600"/>
            <a:ext cx="4921461" cy="6858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701" y="4457700"/>
            <a:ext cx="9246980" cy="2743200"/>
          </a:xfrm>
        </p:spPr>
        <p:txBody>
          <a:bodyPr anchor="t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6767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2" y="914401"/>
            <a:ext cx="15197138" cy="21844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2" y="3213101"/>
            <a:ext cx="15197138" cy="547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84490" y="8805863"/>
            <a:ext cx="2400300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8701" y="8805863"/>
            <a:ext cx="11741489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99091" y="8805863"/>
            <a:ext cx="826751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22545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7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1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9.png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496655">
            <a:off x="683116" y="-4272100"/>
            <a:ext cx="4980749" cy="17140120"/>
            <a:chOff x="0" y="0"/>
            <a:chExt cx="1311802" cy="4514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1802" cy="4514271"/>
            </a:xfrm>
            <a:custGeom>
              <a:avLst/>
              <a:gdLst/>
              <a:ahLst/>
              <a:cxnLst/>
              <a:rect l="l" t="t" r="r" b="b"/>
              <a:pathLst>
                <a:path w="1311802" h="4514271">
                  <a:moveTo>
                    <a:pt x="0" y="0"/>
                  </a:moveTo>
                  <a:lnTo>
                    <a:pt x="1311802" y="0"/>
                  </a:lnTo>
                  <a:lnTo>
                    <a:pt x="1311802" y="4514271"/>
                  </a:lnTo>
                  <a:lnTo>
                    <a:pt x="0" y="4514271"/>
                  </a:ln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0"/>
                  </a:srgbClr>
                </a:gs>
                <a:gs pos="33333">
                  <a:srgbClr val="010B3D">
                    <a:alpha val="43000"/>
                  </a:srgbClr>
                </a:gs>
                <a:gs pos="66667">
                  <a:srgbClr val="010933">
                    <a:alpha val="43000"/>
                  </a:srgbClr>
                </a:gs>
                <a:gs pos="100000">
                  <a:srgbClr val="01020D">
                    <a:alpha val="43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11802" cy="4552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9144000" y="-2057400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4104513" y="0"/>
                </a:moveTo>
                <a:lnTo>
                  <a:pt x="0" y="0"/>
                </a:lnTo>
                <a:lnTo>
                  <a:pt x="0" y="4114800"/>
                </a:lnTo>
                <a:lnTo>
                  <a:pt x="4104513" y="4114800"/>
                </a:lnTo>
                <a:lnTo>
                  <a:pt x="4104513" y="0"/>
                </a:lnTo>
                <a:close/>
              </a:path>
            </a:pathLst>
          </a:custGeom>
          <a:blipFill>
            <a:blip r:embed="rId2" cstate="print">
              <a:alphaModFix amt="1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2952733">
            <a:off x="1706953" y="6026295"/>
            <a:ext cx="18280190" cy="8379806"/>
            <a:chOff x="0" y="0"/>
            <a:chExt cx="1523748" cy="698500"/>
          </a:xfrm>
        </p:grpSpPr>
        <p:sp>
          <p:nvSpPr>
            <p:cNvPr id="7" name="Freeform 7"/>
            <p:cNvSpPr/>
            <p:nvPr/>
          </p:nvSpPr>
          <p:spPr>
            <a:xfrm>
              <a:off x="4798" y="0"/>
              <a:ext cx="1514152" cy="698500"/>
            </a:xfrm>
            <a:custGeom>
              <a:avLst/>
              <a:gdLst/>
              <a:ahLst/>
              <a:cxnLst/>
              <a:rect l="l" t="t" r="r" b="b"/>
              <a:pathLst>
                <a:path w="1514152" h="698500">
                  <a:moveTo>
                    <a:pt x="1506384" y="370848"/>
                  </a:moveTo>
                  <a:lnTo>
                    <a:pt x="1328316" y="676902"/>
                  </a:lnTo>
                  <a:cubicBezTo>
                    <a:pt x="1320536" y="690274"/>
                    <a:pt x="1306233" y="698500"/>
                    <a:pt x="1290763" y="698500"/>
                  </a:cubicBezTo>
                  <a:lnTo>
                    <a:pt x="223389" y="698500"/>
                  </a:lnTo>
                  <a:cubicBezTo>
                    <a:pt x="207919" y="698500"/>
                    <a:pt x="193616" y="690274"/>
                    <a:pt x="185836" y="676902"/>
                  </a:cubicBezTo>
                  <a:lnTo>
                    <a:pt x="7768" y="370848"/>
                  </a:lnTo>
                  <a:cubicBezTo>
                    <a:pt x="0" y="357497"/>
                    <a:pt x="0" y="341003"/>
                    <a:pt x="7768" y="327652"/>
                  </a:cubicBezTo>
                  <a:lnTo>
                    <a:pt x="185836" y="21598"/>
                  </a:lnTo>
                  <a:cubicBezTo>
                    <a:pt x="193616" y="8226"/>
                    <a:pt x="207919" y="0"/>
                    <a:pt x="223389" y="0"/>
                  </a:cubicBezTo>
                  <a:lnTo>
                    <a:pt x="1290763" y="0"/>
                  </a:lnTo>
                  <a:cubicBezTo>
                    <a:pt x="1306233" y="0"/>
                    <a:pt x="1320536" y="8226"/>
                    <a:pt x="1328316" y="21598"/>
                  </a:cubicBezTo>
                  <a:lnTo>
                    <a:pt x="1506384" y="327652"/>
                  </a:lnTo>
                  <a:cubicBezTo>
                    <a:pt x="1514152" y="341003"/>
                    <a:pt x="1514152" y="357497"/>
                    <a:pt x="1506384" y="370848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8372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952733">
            <a:off x="4470893" y="6289538"/>
            <a:ext cx="14073358" cy="6451356"/>
            <a:chOff x="0" y="0"/>
            <a:chExt cx="1523748" cy="698500"/>
          </a:xfrm>
        </p:grpSpPr>
        <p:sp>
          <p:nvSpPr>
            <p:cNvPr id="10" name="Freeform 10"/>
            <p:cNvSpPr/>
            <p:nvPr/>
          </p:nvSpPr>
          <p:spPr>
            <a:xfrm>
              <a:off x="6232" y="0"/>
              <a:ext cx="1511283" cy="698500"/>
            </a:xfrm>
            <a:custGeom>
              <a:avLst/>
              <a:gdLst/>
              <a:ahLst/>
              <a:cxnLst/>
              <a:rect l="l" t="t" r="r" b="b"/>
              <a:pathLst>
                <a:path w="1511283" h="698500">
                  <a:moveTo>
                    <a:pt x="1501194" y="377304"/>
                  </a:moveTo>
                  <a:lnTo>
                    <a:pt x="1330638" y="670446"/>
                  </a:lnTo>
                  <a:cubicBezTo>
                    <a:pt x="1320533" y="687815"/>
                    <a:pt x="1301954" y="698500"/>
                    <a:pt x="1281860" y="698500"/>
                  </a:cubicBezTo>
                  <a:lnTo>
                    <a:pt x="229425" y="698500"/>
                  </a:lnTo>
                  <a:cubicBezTo>
                    <a:pt x="209330" y="698500"/>
                    <a:pt x="190751" y="687815"/>
                    <a:pt x="180646" y="670446"/>
                  </a:cubicBezTo>
                  <a:lnTo>
                    <a:pt x="10090" y="377304"/>
                  </a:lnTo>
                  <a:cubicBezTo>
                    <a:pt x="0" y="359962"/>
                    <a:pt x="0" y="338538"/>
                    <a:pt x="10090" y="321196"/>
                  </a:cubicBezTo>
                  <a:lnTo>
                    <a:pt x="180646" y="28054"/>
                  </a:lnTo>
                  <a:cubicBezTo>
                    <a:pt x="190751" y="10685"/>
                    <a:pt x="209330" y="0"/>
                    <a:pt x="229425" y="0"/>
                  </a:cubicBezTo>
                  <a:lnTo>
                    <a:pt x="1281860" y="0"/>
                  </a:lnTo>
                  <a:cubicBezTo>
                    <a:pt x="1301954" y="0"/>
                    <a:pt x="1320533" y="10685"/>
                    <a:pt x="1330638" y="28054"/>
                  </a:cubicBezTo>
                  <a:lnTo>
                    <a:pt x="1501194" y="321196"/>
                  </a:lnTo>
                  <a:cubicBezTo>
                    <a:pt x="1511284" y="338538"/>
                    <a:pt x="1511284" y="359962"/>
                    <a:pt x="1501194" y="3773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100000"/>
                  </a:srgbClr>
                </a:gs>
                <a:gs pos="100000">
                  <a:srgbClr val="020D4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2768637">
            <a:off x="6952177" y="1888821"/>
            <a:ext cx="11500734" cy="7808097"/>
            <a:chOff x="0" y="0"/>
            <a:chExt cx="1523748" cy="698500"/>
          </a:xfrm>
        </p:grpSpPr>
        <p:sp>
          <p:nvSpPr>
            <p:cNvPr id="13" name="Freeform 13"/>
            <p:cNvSpPr/>
            <p:nvPr/>
          </p:nvSpPr>
          <p:spPr>
            <a:xfrm>
              <a:off x="5150" y="0"/>
              <a:ext cx="1513449" cy="698500"/>
            </a:xfrm>
            <a:custGeom>
              <a:avLst/>
              <a:gdLst/>
              <a:ahLst/>
              <a:cxnLst/>
              <a:rect l="l" t="t" r="r" b="b"/>
              <a:pathLst>
                <a:path w="1513449" h="698500">
                  <a:moveTo>
                    <a:pt x="1505112" y="372429"/>
                  </a:moveTo>
                  <a:lnTo>
                    <a:pt x="1328884" y="675321"/>
                  </a:lnTo>
                  <a:cubicBezTo>
                    <a:pt x="1320535" y="689672"/>
                    <a:pt x="1305184" y="698500"/>
                    <a:pt x="1288581" y="698500"/>
                  </a:cubicBezTo>
                  <a:lnTo>
                    <a:pt x="224867" y="698500"/>
                  </a:lnTo>
                  <a:cubicBezTo>
                    <a:pt x="208264" y="698500"/>
                    <a:pt x="192913" y="689672"/>
                    <a:pt x="184564" y="675321"/>
                  </a:cubicBezTo>
                  <a:lnTo>
                    <a:pt x="8336" y="372429"/>
                  </a:lnTo>
                  <a:cubicBezTo>
                    <a:pt x="0" y="358101"/>
                    <a:pt x="0" y="340399"/>
                    <a:pt x="8336" y="326071"/>
                  </a:cubicBezTo>
                  <a:lnTo>
                    <a:pt x="184564" y="23179"/>
                  </a:lnTo>
                  <a:cubicBezTo>
                    <a:pt x="192913" y="8828"/>
                    <a:pt x="208264" y="0"/>
                    <a:pt x="224867" y="0"/>
                  </a:cubicBezTo>
                  <a:lnTo>
                    <a:pt x="1288581" y="0"/>
                  </a:lnTo>
                  <a:cubicBezTo>
                    <a:pt x="1305184" y="0"/>
                    <a:pt x="1320535" y="8828"/>
                    <a:pt x="1328884" y="23179"/>
                  </a:cubicBezTo>
                  <a:lnTo>
                    <a:pt x="1505112" y="326071"/>
                  </a:lnTo>
                  <a:cubicBezTo>
                    <a:pt x="1513449" y="340399"/>
                    <a:pt x="1513449" y="358101"/>
                    <a:pt x="1505112" y="372429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A18C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8287842" y="3715864"/>
            <a:ext cx="5118412" cy="5118412"/>
          </a:xfrm>
          <a:custGeom>
            <a:avLst/>
            <a:gdLst/>
            <a:ahLst/>
            <a:cxnLst/>
            <a:rect l="l" t="t" r="r" b="b"/>
            <a:pathLst>
              <a:path w="5118412" h="5118412">
                <a:moveTo>
                  <a:pt x="0" y="0"/>
                </a:moveTo>
                <a:lnTo>
                  <a:pt x="5118411" y="0"/>
                </a:lnTo>
                <a:lnTo>
                  <a:pt x="5118411" y="5118412"/>
                </a:lnTo>
                <a:lnTo>
                  <a:pt x="0" y="511841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869938" y="4297960"/>
            <a:ext cx="3954220" cy="3954220"/>
            <a:chOff x="0" y="0"/>
            <a:chExt cx="6350889" cy="6350889"/>
          </a:xfrm>
        </p:grpSpPr>
        <p:sp>
          <p:nvSpPr>
            <p:cNvPr id="19" name="Freeform 19"/>
            <p:cNvSpPr/>
            <p:nvPr/>
          </p:nvSpPr>
          <p:spPr>
            <a:xfrm>
              <a:off x="63500" y="63500"/>
              <a:ext cx="6223889" cy="6223762"/>
            </a:xfrm>
            <a:custGeom>
              <a:avLst/>
              <a:gdLst/>
              <a:ahLst/>
              <a:cxnLst/>
              <a:rect l="l" t="t" r="r" b="b"/>
              <a:pathLst>
                <a:path w="6223889" h="6223762">
                  <a:moveTo>
                    <a:pt x="6223889" y="3111881"/>
                  </a:moveTo>
                  <a:cubicBezTo>
                    <a:pt x="6223889" y="4830572"/>
                    <a:pt x="4830572" y="6223762"/>
                    <a:pt x="3112008" y="6223762"/>
                  </a:cubicBezTo>
                  <a:cubicBezTo>
                    <a:pt x="1393444" y="6223762"/>
                    <a:pt x="0" y="4830572"/>
                    <a:pt x="0" y="3111881"/>
                  </a:cubicBezTo>
                  <a:cubicBezTo>
                    <a:pt x="0" y="1393190"/>
                    <a:pt x="1393317" y="0"/>
                    <a:pt x="3111881" y="0"/>
                  </a:cubicBezTo>
                  <a:cubicBezTo>
                    <a:pt x="4830445" y="0"/>
                    <a:pt x="6223889" y="1393317"/>
                    <a:pt x="6223889" y="3111881"/>
                  </a:cubicBezTo>
                  <a:close/>
                </a:path>
              </a:pathLst>
            </a:custGeom>
            <a:blipFill>
              <a:blip r:embed="rId6" cstate="print"/>
              <a:stretch>
                <a:fillRect l="-28583" r="-28583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350889" cy="6350762"/>
            </a:xfrm>
            <a:custGeom>
              <a:avLst/>
              <a:gdLst/>
              <a:ahLst/>
              <a:cxnLst/>
              <a:rect l="l" t="t" r="r" b="b"/>
              <a:pathLst>
                <a:path w="6350889" h="6350762">
                  <a:moveTo>
                    <a:pt x="6350889" y="3175381"/>
                  </a:moveTo>
                  <a:cubicBezTo>
                    <a:pt x="6350889" y="4023614"/>
                    <a:pt x="6020562" y="4821047"/>
                    <a:pt x="5420868" y="5420741"/>
                  </a:cubicBezTo>
                  <a:cubicBezTo>
                    <a:pt x="4821174" y="6020436"/>
                    <a:pt x="4023741" y="6350762"/>
                    <a:pt x="3175508" y="6350762"/>
                  </a:cubicBezTo>
                  <a:cubicBezTo>
                    <a:pt x="2327275" y="6350762"/>
                    <a:pt x="1529842" y="6020435"/>
                    <a:pt x="930148" y="5420741"/>
                  </a:cubicBezTo>
                  <a:cubicBezTo>
                    <a:pt x="330327" y="4821047"/>
                    <a:pt x="0" y="4023614"/>
                    <a:pt x="0" y="3175381"/>
                  </a:cubicBezTo>
                  <a:cubicBezTo>
                    <a:pt x="0" y="2327148"/>
                    <a:pt x="330327" y="1529715"/>
                    <a:pt x="930021" y="930021"/>
                  </a:cubicBezTo>
                  <a:cubicBezTo>
                    <a:pt x="1529715" y="330327"/>
                    <a:pt x="2327275" y="0"/>
                    <a:pt x="3175381" y="0"/>
                  </a:cubicBezTo>
                  <a:cubicBezTo>
                    <a:pt x="4023614" y="0"/>
                    <a:pt x="4821047" y="330327"/>
                    <a:pt x="5420741" y="930021"/>
                  </a:cubicBezTo>
                  <a:cubicBezTo>
                    <a:pt x="6020562" y="1529842"/>
                    <a:pt x="6350889" y="2327275"/>
                    <a:pt x="6350889" y="3175381"/>
                  </a:cubicBezTo>
                  <a:close/>
                </a:path>
              </a:pathLst>
            </a:custGeom>
            <a:blipFill>
              <a:blip r:embed="rId7"/>
              <a:stretch>
                <a:fillRect l="-30" r="-30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 rot="2496655">
            <a:off x="5540325" y="7200316"/>
            <a:ext cx="104401" cy="4150774"/>
            <a:chOff x="0" y="0"/>
            <a:chExt cx="27497" cy="10932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497" cy="1093208"/>
            </a:xfrm>
            <a:custGeom>
              <a:avLst/>
              <a:gdLst/>
              <a:ahLst/>
              <a:cxnLst/>
              <a:rect l="l" t="t" r="r" b="b"/>
              <a:pathLst>
                <a:path w="27497" h="1093208">
                  <a:moveTo>
                    <a:pt x="0" y="0"/>
                  </a:moveTo>
                  <a:lnTo>
                    <a:pt x="27497" y="0"/>
                  </a:lnTo>
                  <a:lnTo>
                    <a:pt x="27497" y="1093208"/>
                  </a:lnTo>
                  <a:lnTo>
                    <a:pt x="0" y="109320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7497" cy="1131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2496655">
            <a:off x="16558745" y="7709077"/>
            <a:ext cx="125446" cy="5656806"/>
            <a:chOff x="0" y="0"/>
            <a:chExt cx="33039" cy="148985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3039" cy="1489858"/>
            </a:xfrm>
            <a:custGeom>
              <a:avLst/>
              <a:gdLst/>
              <a:ahLst/>
              <a:cxnLst/>
              <a:rect l="l" t="t" r="r" b="b"/>
              <a:pathLst>
                <a:path w="33039" h="1489858">
                  <a:moveTo>
                    <a:pt x="0" y="0"/>
                  </a:moveTo>
                  <a:lnTo>
                    <a:pt x="33039" y="0"/>
                  </a:lnTo>
                  <a:lnTo>
                    <a:pt x="33039" y="1489858"/>
                  </a:lnTo>
                  <a:lnTo>
                    <a:pt x="0" y="148985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3039" cy="1527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8182338">
            <a:off x="11959085" y="-2221161"/>
            <a:ext cx="151226" cy="5241759"/>
            <a:chOff x="0" y="0"/>
            <a:chExt cx="39829" cy="138054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9829" cy="1380546"/>
            </a:xfrm>
            <a:custGeom>
              <a:avLst/>
              <a:gdLst/>
              <a:ahLst/>
              <a:cxnLst/>
              <a:rect l="l" t="t" r="r" b="b"/>
              <a:pathLst>
                <a:path w="39829" h="1380546">
                  <a:moveTo>
                    <a:pt x="0" y="0"/>
                  </a:moveTo>
                  <a:lnTo>
                    <a:pt x="39829" y="0"/>
                  </a:lnTo>
                  <a:lnTo>
                    <a:pt x="39829" y="1380546"/>
                  </a:lnTo>
                  <a:lnTo>
                    <a:pt x="0" y="138054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9829" cy="1418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0313223" y="6951473"/>
            <a:ext cx="143428" cy="6042633"/>
            <a:chOff x="0" y="0"/>
            <a:chExt cx="37775" cy="15914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7775" cy="1591475"/>
            </a:xfrm>
            <a:custGeom>
              <a:avLst/>
              <a:gdLst/>
              <a:ahLst/>
              <a:cxnLst/>
              <a:rect l="l" t="t" r="r" b="b"/>
              <a:pathLst>
                <a:path w="37775" h="1591475">
                  <a:moveTo>
                    <a:pt x="0" y="0"/>
                  </a:moveTo>
                  <a:lnTo>
                    <a:pt x="37775" y="0"/>
                  </a:lnTo>
                  <a:lnTo>
                    <a:pt x="37775" y="1591475"/>
                  </a:lnTo>
                  <a:lnTo>
                    <a:pt x="0" y="1591475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7775" cy="162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 rot="-2811459">
            <a:off x="6899522" y="6991161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2935178">
            <a:off x="9140217" y="262078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-2935178">
            <a:off x="17422526" y="8810592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3636328" y="9852373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flipV="1">
            <a:off x="-1215091" y="8158798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4114800"/>
                </a:moveTo>
                <a:lnTo>
                  <a:pt x="4104513" y="4114800"/>
                </a:lnTo>
                <a:lnTo>
                  <a:pt x="4104513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 cstate="print">
              <a:alphaModFix amt="1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429918" y="704125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5"/>
                </a:lnTo>
                <a:lnTo>
                  <a:pt x="0" y="309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flipH="1">
            <a:off x="8697457" y="9103612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1066812" y="0"/>
                </a:moveTo>
                <a:lnTo>
                  <a:pt x="0" y="0"/>
                </a:lnTo>
                <a:lnTo>
                  <a:pt x="0" y="309376"/>
                </a:lnTo>
                <a:lnTo>
                  <a:pt x="1066812" y="309376"/>
                </a:lnTo>
                <a:lnTo>
                  <a:pt x="1066812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-384906" y="5030504"/>
            <a:ext cx="7394661" cy="751036"/>
            <a:chOff x="0" y="0"/>
            <a:chExt cx="1947565" cy="19780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947565" cy="197804"/>
            </a:xfrm>
            <a:custGeom>
              <a:avLst/>
              <a:gdLst/>
              <a:ahLst/>
              <a:cxnLst/>
              <a:rect l="l" t="t" r="r" b="b"/>
              <a:pathLst>
                <a:path w="1947565" h="197804">
                  <a:moveTo>
                    <a:pt x="98902" y="0"/>
                  </a:moveTo>
                  <a:lnTo>
                    <a:pt x="1848663" y="0"/>
                  </a:lnTo>
                  <a:cubicBezTo>
                    <a:pt x="1903285" y="0"/>
                    <a:pt x="1947565" y="44280"/>
                    <a:pt x="1947565" y="98902"/>
                  </a:cubicBezTo>
                  <a:lnTo>
                    <a:pt x="1947565" y="98902"/>
                  </a:lnTo>
                  <a:cubicBezTo>
                    <a:pt x="1947565" y="153524"/>
                    <a:pt x="1903285" y="197804"/>
                    <a:pt x="1848663" y="197804"/>
                  </a:cubicBezTo>
                  <a:lnTo>
                    <a:pt x="98902" y="197804"/>
                  </a:lnTo>
                  <a:cubicBezTo>
                    <a:pt x="44280" y="197804"/>
                    <a:pt x="0" y="153524"/>
                    <a:pt x="0" y="98902"/>
                  </a:cubicBezTo>
                  <a:lnTo>
                    <a:pt x="0" y="98902"/>
                  </a:lnTo>
                  <a:cubicBezTo>
                    <a:pt x="0" y="44280"/>
                    <a:pt x="44280" y="0"/>
                    <a:pt x="98902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947565" cy="235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734384" y="8762533"/>
            <a:ext cx="434163" cy="434163"/>
          </a:xfrm>
          <a:custGeom>
            <a:avLst/>
            <a:gdLst/>
            <a:ahLst/>
            <a:cxnLst/>
            <a:rect l="l" t="t" r="r" b="b"/>
            <a:pathLst>
              <a:path w="434163" h="434163">
                <a:moveTo>
                  <a:pt x="0" y="0"/>
                </a:moveTo>
                <a:lnTo>
                  <a:pt x="434163" y="0"/>
                </a:lnTo>
                <a:lnTo>
                  <a:pt x="434163" y="434162"/>
                </a:lnTo>
                <a:lnTo>
                  <a:pt x="0" y="434162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1028700" y="6391140"/>
            <a:ext cx="4104422" cy="1987326"/>
            <a:chOff x="0" y="0"/>
            <a:chExt cx="1045532" cy="40830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45532" cy="408304"/>
            </a:xfrm>
            <a:custGeom>
              <a:avLst/>
              <a:gdLst/>
              <a:ahLst/>
              <a:cxnLst/>
              <a:rect l="l" t="t" r="r" b="b"/>
              <a:pathLst>
                <a:path w="1045532" h="408304">
                  <a:moveTo>
                    <a:pt x="44855" y="0"/>
                  </a:moveTo>
                  <a:lnTo>
                    <a:pt x="1000677" y="0"/>
                  </a:lnTo>
                  <a:cubicBezTo>
                    <a:pt x="1012573" y="0"/>
                    <a:pt x="1023982" y="4726"/>
                    <a:pt x="1032394" y="13138"/>
                  </a:cubicBezTo>
                  <a:cubicBezTo>
                    <a:pt x="1040806" y="21550"/>
                    <a:pt x="1045532" y="32959"/>
                    <a:pt x="1045532" y="44855"/>
                  </a:cubicBezTo>
                  <a:lnTo>
                    <a:pt x="1045532" y="363449"/>
                  </a:lnTo>
                  <a:cubicBezTo>
                    <a:pt x="1045532" y="375345"/>
                    <a:pt x="1040806" y="386754"/>
                    <a:pt x="1032394" y="395166"/>
                  </a:cubicBezTo>
                  <a:cubicBezTo>
                    <a:pt x="1023982" y="403578"/>
                    <a:pt x="1012573" y="408304"/>
                    <a:pt x="1000677" y="408304"/>
                  </a:cubicBezTo>
                  <a:lnTo>
                    <a:pt x="44855" y="408304"/>
                  </a:lnTo>
                  <a:cubicBezTo>
                    <a:pt x="20082" y="408304"/>
                    <a:pt x="0" y="388221"/>
                    <a:pt x="0" y="363449"/>
                  </a:cubicBezTo>
                  <a:lnTo>
                    <a:pt x="0" y="44855"/>
                  </a:lnTo>
                  <a:cubicBezTo>
                    <a:pt x="0" y="32959"/>
                    <a:pt x="4726" y="21550"/>
                    <a:pt x="13138" y="13138"/>
                  </a:cubicBezTo>
                  <a:cubicBezTo>
                    <a:pt x="21550" y="4726"/>
                    <a:pt x="32959" y="0"/>
                    <a:pt x="448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E012"/>
              </a:solidFill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045532" cy="446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471190" y="6270422"/>
            <a:ext cx="701878" cy="701878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8231614" y="3062614"/>
            <a:ext cx="391889" cy="391889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8357385" y="1668839"/>
            <a:ext cx="680143" cy="68014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6535143" y="6377610"/>
            <a:ext cx="391889" cy="391889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5500936" y="7349259"/>
            <a:ext cx="680143" cy="680143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2" name="Freeform 62"/>
          <p:cNvSpPr/>
          <p:nvPr/>
        </p:nvSpPr>
        <p:spPr>
          <a:xfrm>
            <a:off x="470967" y="255320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63" name="TextBox 63"/>
          <p:cNvSpPr txBox="1"/>
          <p:nvPr/>
        </p:nvSpPr>
        <p:spPr>
          <a:xfrm>
            <a:off x="367930" y="3696814"/>
            <a:ext cx="6827984" cy="84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9"/>
              </a:lnSpc>
            </a:pPr>
            <a:r>
              <a:rPr lang="en-US" sz="5796" b="1" spc="-173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    AI in education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-52457" y="1593654"/>
            <a:ext cx="7668757" cy="195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7"/>
              </a:lnSpc>
              <a:spcBef>
                <a:spcPct val="0"/>
              </a:spcBef>
            </a:pPr>
            <a:r>
              <a:rPr lang="en-US" sz="5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2-days National Level Hackathon on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533400" y="5143500"/>
            <a:ext cx="5506443" cy="560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7"/>
              </a:lnSpc>
              <a:spcBef>
                <a:spcPct val="0"/>
              </a:spcBef>
            </a:pPr>
            <a:r>
              <a:rPr lang="en-US" sz="3283" b="1" spc="328" dirty="0" smtClean="0">
                <a:solidFill>
                  <a:srgbClr val="020D47"/>
                </a:solidFill>
                <a:latin typeface="Poppins Bold"/>
                <a:ea typeface="Poppins Bold"/>
                <a:cs typeface="Poppins Bold"/>
                <a:sym typeface="Poppins Bold"/>
              </a:rPr>
              <a:t>COMPETITIVE  EXAMS</a:t>
            </a:r>
            <a:endParaRPr lang="en-US" sz="3283" b="1" spc="328" dirty="0">
              <a:solidFill>
                <a:srgbClr val="020D47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325762" y="8756119"/>
            <a:ext cx="5133180" cy="3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2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www.samadhan.sistec.ac.in/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334101" y="6855103"/>
            <a:ext cx="3063983" cy="44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sz="2481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Trisha </a:t>
            </a:r>
            <a:r>
              <a:rPr lang="en-US" sz="2481" b="1" dirty="0" err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Devadhe</a:t>
            </a:r>
            <a:endParaRPr lang="en-US" sz="2481" b="1" dirty="0">
              <a:solidFill>
                <a:srgbClr val="FFE012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1334101" y="7280816"/>
            <a:ext cx="2875140" cy="377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212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04/09/2025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18819" y="7648157"/>
            <a:ext cx="3593858" cy="723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Ayodhya Bypass Near Minaal Residency, 462041,BHOPAL,M.P. </a:t>
            </a:r>
          </a:p>
        </p:txBody>
      </p:sp>
      <p:sp>
        <p:nvSpPr>
          <p:cNvPr id="70" name="TextBox 67">
            <a:extLst>
              <a:ext uri="{FF2B5EF4-FFF2-40B4-BE49-F238E27FC236}">
                <a16:creationId xmlns:a16="http://schemas.microsoft.com/office/drawing/2014/main" xmlns="" id="{B3A4C537-84BD-441F-02CC-EDCECE3E3FE8}"/>
              </a:ext>
            </a:extLst>
          </p:cNvPr>
          <p:cNvSpPr txBox="1"/>
          <p:nvPr/>
        </p:nvSpPr>
        <p:spPr>
          <a:xfrm>
            <a:off x="1325937" y="6493989"/>
            <a:ext cx="3063983" cy="425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sz="2481" b="1" dirty="0" err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Neuronext</a:t>
            </a:r>
            <a:r>
              <a:rPr lang="en-US" sz="2481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42308" y="605856"/>
            <a:ext cx="11359450" cy="87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 Metrics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6230600" cy="397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4400" dirty="0">
                <a:solidFill>
                  <a:srgbClr val="FFFF00"/>
                </a:solidFill>
              </a:rPr>
              <a:t>•	Student engagement (daily active users, study streaks)</a:t>
            </a:r>
          </a:p>
          <a:p>
            <a:r>
              <a:rPr lang="en-ID" sz="4400" dirty="0">
                <a:solidFill>
                  <a:srgbClr val="FFFF00"/>
                </a:solidFill>
              </a:rPr>
              <a:t>•	Accuracy of AI answers &amp; quiz adaptiveness</a:t>
            </a:r>
          </a:p>
          <a:p>
            <a:r>
              <a:rPr lang="en-ID" sz="4400" dirty="0">
                <a:solidFill>
                  <a:srgbClr val="FFFF00"/>
                </a:solidFill>
              </a:rPr>
              <a:t>•	Improvement in student performance scores</a:t>
            </a:r>
          </a:p>
          <a:p>
            <a:r>
              <a:rPr lang="en-ID" sz="4400" dirty="0">
                <a:solidFill>
                  <a:srgbClr val="FFFF00"/>
                </a:solidFill>
              </a:rPr>
              <a:t>•	Time saved in planning &amp; doubt-solving</a:t>
            </a:r>
          </a:p>
          <a:p>
            <a:r>
              <a:rPr lang="en-ID" sz="4400" dirty="0">
                <a:solidFill>
                  <a:srgbClr val="FFFF00"/>
                </a:solidFill>
              </a:rPr>
              <a:t>•	User satisfaction &amp; retention rate</a:t>
            </a:r>
          </a:p>
          <a:p>
            <a:pPr marL="690881" lvl="1" indent="-345440" algn="ctr">
              <a:lnSpc>
                <a:spcPts val="4480"/>
              </a:lnSpc>
              <a:buFont typeface="Arial"/>
              <a:buChar char="•"/>
            </a:pPr>
            <a:endParaRPr lang="en-US" sz="4400" dirty="0">
              <a:solidFill>
                <a:srgbClr val="FFFF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xmlns="" id="{7F9566E8-76F6-5BD7-1C2F-6D11BD707FD9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2CDEC3D-3640-35C7-A11D-ECA103B6F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95600" y="342900"/>
            <a:ext cx="12192000" cy="8124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93BA95-B17B-432C-846C-78DA5EA801CC}"/>
              </a:ext>
            </a:extLst>
          </p:cNvPr>
          <p:cNvSpPr txBox="1"/>
          <p:nvPr/>
        </p:nvSpPr>
        <p:spPr>
          <a:xfrm>
            <a:off x="7010400" y="8666967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FF00"/>
                </a:solidFill>
                <a:latin typeface="Agency FB" panose="020B0503020202020204" pitchFamily="34" charset="0"/>
              </a:rPr>
              <a:t>EDU-SPRINT  UI</a:t>
            </a:r>
            <a:endParaRPr lang="en-ID" sz="5400" dirty="0">
              <a:solidFill>
                <a:srgbClr val="FFFF00"/>
              </a:solidFill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02976B3-C6AD-8447-7D35-736FDCFE8631}"/>
              </a:ext>
            </a:extLst>
          </p:cNvPr>
          <p:cNvCxnSpPr/>
          <p:nvPr/>
        </p:nvCxnSpPr>
        <p:spPr>
          <a:xfrm>
            <a:off x="6629400" y="8666967"/>
            <a:ext cx="4343400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96708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3028" y="-776764"/>
            <a:ext cx="7121405" cy="6119958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054" y="0"/>
              <a:ext cx="800692" cy="698500"/>
            </a:xfrm>
            <a:custGeom>
              <a:avLst/>
              <a:gdLst/>
              <a:ahLst/>
              <a:cxnLst/>
              <a:rect l="l" t="t" r="r" b="b"/>
              <a:pathLst>
                <a:path w="800692" h="698500">
                  <a:moveTo>
                    <a:pt x="790891" y="376500"/>
                  </a:moveTo>
                  <a:lnTo>
                    <a:pt x="619401" y="671250"/>
                  </a:lnTo>
                  <a:cubicBezTo>
                    <a:pt x="609585" y="688121"/>
                    <a:pt x="591538" y="698500"/>
                    <a:pt x="572019" y="698500"/>
                  </a:cubicBezTo>
                  <a:lnTo>
                    <a:pt x="228673" y="698500"/>
                  </a:lnTo>
                  <a:cubicBezTo>
                    <a:pt x="209154" y="698500"/>
                    <a:pt x="191107" y="688121"/>
                    <a:pt x="181291" y="671250"/>
                  </a:cubicBezTo>
                  <a:lnTo>
                    <a:pt x="9801" y="376500"/>
                  </a:lnTo>
                  <a:cubicBezTo>
                    <a:pt x="0" y="359655"/>
                    <a:pt x="0" y="338845"/>
                    <a:pt x="9801" y="322000"/>
                  </a:cubicBezTo>
                  <a:lnTo>
                    <a:pt x="181291" y="27250"/>
                  </a:lnTo>
                  <a:cubicBezTo>
                    <a:pt x="191107" y="10379"/>
                    <a:pt x="209154" y="0"/>
                    <a:pt x="228673" y="0"/>
                  </a:cubicBezTo>
                  <a:lnTo>
                    <a:pt x="572019" y="0"/>
                  </a:lnTo>
                  <a:cubicBezTo>
                    <a:pt x="591538" y="0"/>
                    <a:pt x="609585" y="10379"/>
                    <a:pt x="619401" y="27250"/>
                  </a:cubicBezTo>
                  <a:lnTo>
                    <a:pt x="790891" y="322000"/>
                  </a:lnTo>
                  <a:cubicBezTo>
                    <a:pt x="800692" y="338845"/>
                    <a:pt x="800692" y="359655"/>
                    <a:pt x="790891" y="37650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403028" y="5112504"/>
            <a:ext cx="8342708" cy="7169515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5168" y="0"/>
              <a:ext cx="802465" cy="698500"/>
            </a:xfrm>
            <a:custGeom>
              <a:avLst/>
              <a:gdLst/>
              <a:ahLst/>
              <a:cxnLst/>
              <a:rect l="l" t="t" r="r" b="b"/>
              <a:pathLst>
                <a:path w="802465" h="698500">
                  <a:moveTo>
                    <a:pt x="794098" y="372511"/>
                  </a:moveTo>
                  <a:lnTo>
                    <a:pt x="617966" y="675239"/>
                  </a:lnTo>
                  <a:cubicBezTo>
                    <a:pt x="609587" y="689640"/>
                    <a:pt x="594182" y="698500"/>
                    <a:pt x="577520" y="698500"/>
                  </a:cubicBezTo>
                  <a:lnTo>
                    <a:pt x="224944" y="698500"/>
                  </a:lnTo>
                  <a:cubicBezTo>
                    <a:pt x="208282" y="698500"/>
                    <a:pt x="192877" y="689640"/>
                    <a:pt x="184498" y="675239"/>
                  </a:cubicBezTo>
                  <a:lnTo>
                    <a:pt x="8366" y="372511"/>
                  </a:lnTo>
                  <a:cubicBezTo>
                    <a:pt x="0" y="358132"/>
                    <a:pt x="0" y="340368"/>
                    <a:pt x="8366" y="325989"/>
                  </a:cubicBezTo>
                  <a:lnTo>
                    <a:pt x="184498" y="23261"/>
                  </a:lnTo>
                  <a:cubicBezTo>
                    <a:pt x="192877" y="8860"/>
                    <a:pt x="208282" y="0"/>
                    <a:pt x="224944" y="0"/>
                  </a:cubicBezTo>
                  <a:lnTo>
                    <a:pt x="577520" y="0"/>
                  </a:lnTo>
                  <a:cubicBezTo>
                    <a:pt x="594182" y="0"/>
                    <a:pt x="609587" y="8860"/>
                    <a:pt x="617966" y="23261"/>
                  </a:cubicBezTo>
                  <a:lnTo>
                    <a:pt x="794098" y="325989"/>
                  </a:lnTo>
                  <a:cubicBezTo>
                    <a:pt x="802464" y="340368"/>
                    <a:pt x="802464" y="358132"/>
                    <a:pt x="794098" y="372511"/>
                  </a:cubicBezTo>
                  <a:close/>
                </a:path>
              </a:pathLst>
            </a:custGeom>
            <a:solidFill>
              <a:srgbClr val="FFE01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365225" y="1558742"/>
            <a:ext cx="8207729" cy="7107523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42629" y="0"/>
              <a:ext cx="4197183" cy="3708400"/>
            </a:xfrm>
            <a:custGeom>
              <a:avLst/>
              <a:gdLst/>
              <a:ahLst/>
              <a:cxnLst/>
              <a:rect l="l" t="t" r="r" b="b"/>
              <a:pathLst>
                <a:path w="4197183" h="3708400">
                  <a:moveTo>
                    <a:pt x="2945563" y="0"/>
                  </a:moveTo>
                  <a:lnTo>
                    <a:pt x="1251619" y="0"/>
                  </a:lnTo>
                  <a:cubicBezTo>
                    <a:pt x="1113231" y="0"/>
                    <a:pt x="985354" y="73827"/>
                    <a:pt x="916155" y="193672"/>
                  </a:cubicBezTo>
                  <a:lnTo>
                    <a:pt x="69197" y="1660528"/>
                  </a:lnTo>
                  <a:cubicBezTo>
                    <a:pt x="0" y="1780371"/>
                    <a:pt x="0" y="1928029"/>
                    <a:pt x="69197" y="2047872"/>
                  </a:cubicBezTo>
                  <a:lnTo>
                    <a:pt x="916155" y="3514728"/>
                  </a:lnTo>
                  <a:cubicBezTo>
                    <a:pt x="985354" y="3634573"/>
                    <a:pt x="1113231" y="3708400"/>
                    <a:pt x="1251619" y="3708400"/>
                  </a:cubicBezTo>
                  <a:lnTo>
                    <a:pt x="2945563" y="3708400"/>
                  </a:lnTo>
                  <a:cubicBezTo>
                    <a:pt x="3083951" y="3708400"/>
                    <a:pt x="3211829" y="3634573"/>
                    <a:pt x="3281027" y="3514728"/>
                  </a:cubicBezTo>
                  <a:lnTo>
                    <a:pt x="4127985" y="2047872"/>
                  </a:lnTo>
                  <a:cubicBezTo>
                    <a:pt x="4197183" y="1928029"/>
                    <a:pt x="4197183" y="1780371"/>
                    <a:pt x="4127985" y="1660528"/>
                  </a:cubicBezTo>
                  <a:lnTo>
                    <a:pt x="3281027" y="193672"/>
                  </a:lnTo>
                  <a:cubicBezTo>
                    <a:pt x="3211828" y="73827"/>
                    <a:pt x="3083951" y="0"/>
                    <a:pt x="2945563" y="0"/>
                  </a:cubicBezTo>
                  <a:close/>
                </a:path>
              </a:pathLst>
            </a:custGeom>
            <a:blipFill>
              <a:blip r:embed="rId2"/>
              <a:stretch>
                <a:fillRect l="-16858" r="-16858"/>
              </a:stretch>
            </a:blipFill>
            <a:ln w="3714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0" name="Group 10"/>
          <p:cNvGrpSpPr/>
          <p:nvPr/>
        </p:nvGrpSpPr>
        <p:grpSpPr>
          <a:xfrm rot="1804263">
            <a:off x="6564051" y="8262794"/>
            <a:ext cx="214148" cy="2936199"/>
            <a:chOff x="0" y="0"/>
            <a:chExt cx="56401" cy="773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8978078">
            <a:off x="5203516" y="-688008"/>
            <a:ext cx="214148" cy="2936199"/>
            <a:chOff x="0" y="0"/>
            <a:chExt cx="56401" cy="7733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128680" y="2100924"/>
            <a:ext cx="432085" cy="43208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23638" y="7735954"/>
            <a:ext cx="432085" cy="43208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4266574" y="91389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29565" y="9093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 rot="-5400000">
            <a:off x="12491469" y="-62251"/>
            <a:ext cx="700320" cy="12341008"/>
            <a:chOff x="0" y="0"/>
            <a:chExt cx="184446" cy="32503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4446" cy="3250307"/>
            </a:xfrm>
            <a:custGeom>
              <a:avLst/>
              <a:gdLst/>
              <a:ahLst/>
              <a:cxnLst/>
              <a:rect l="l" t="t" r="r" b="b"/>
              <a:pathLst>
                <a:path w="184446" h="3250307">
                  <a:moveTo>
                    <a:pt x="0" y="0"/>
                  </a:moveTo>
                  <a:lnTo>
                    <a:pt x="184446" y="0"/>
                  </a:lnTo>
                  <a:lnTo>
                    <a:pt x="184446" y="3250307"/>
                  </a:lnTo>
                  <a:lnTo>
                    <a:pt x="0" y="3250307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84446" cy="3288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6899326" y="3840411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6"/>
                </a:lnTo>
                <a:lnTo>
                  <a:pt x="0" y="30937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8185059" y="2759416"/>
            <a:ext cx="9074241" cy="2658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2800" dirty="0">
                <a:solidFill>
                  <a:srgbClr val="FFFF00"/>
                </a:solidFill>
              </a:rPr>
              <a:t>•	Personalized learning is often missing in traditional     education.</a:t>
            </a:r>
          </a:p>
          <a:p>
            <a:r>
              <a:rPr lang="en-ID" sz="2800" dirty="0">
                <a:solidFill>
                  <a:srgbClr val="FFFF00"/>
                </a:solidFill>
              </a:rPr>
              <a:t>•	Students juggle multiple tools (notes, planners, quizzes, trackers).</a:t>
            </a:r>
          </a:p>
          <a:p>
            <a:r>
              <a:rPr lang="en-ID" sz="2800" dirty="0">
                <a:solidFill>
                  <a:srgbClr val="FFFF00"/>
                </a:solidFill>
              </a:rPr>
              <a:t>•	AI can unify and simplify the entire learning experience.</a:t>
            </a:r>
          </a:p>
          <a:p>
            <a:pPr algn="just">
              <a:lnSpc>
                <a:spcPts val="4230"/>
              </a:lnSpc>
              <a:spcBef>
                <a:spcPct val="0"/>
              </a:spcBef>
            </a:pPr>
            <a:endParaRPr lang="en-US" sz="2800" dirty="0">
              <a:solidFill>
                <a:srgbClr val="FFFF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185059" y="930361"/>
            <a:ext cx="9074241" cy="94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AREA OVERVIEW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401357" y="5850086"/>
            <a:ext cx="6036830" cy="51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90"/>
              </a:lnSpc>
              <a:spcBef>
                <a:spcPct val="0"/>
              </a:spcBef>
            </a:pPr>
            <a:r>
              <a:rPr lang="en-US" sz="2921" b="1" dirty="0">
                <a:solidFill>
                  <a:srgbClr val="011577"/>
                </a:solidFill>
                <a:latin typeface="Poppins Bold"/>
                <a:ea typeface="Poppins Bold"/>
                <a:cs typeface="Poppins Bold"/>
                <a:sym typeface="Poppins Bold"/>
              </a:rPr>
              <a:t>IMPORTANCE OF AREA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385717" y="6861831"/>
            <a:ext cx="9074241" cy="308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2800" dirty="0">
                <a:solidFill>
                  <a:srgbClr val="FFFF00"/>
                </a:solidFill>
              </a:rPr>
              <a:t>•	Personalized education boosts engagement &amp; outcomes.</a:t>
            </a:r>
          </a:p>
          <a:p>
            <a:r>
              <a:rPr lang="en-ID" sz="2800" dirty="0">
                <a:solidFill>
                  <a:srgbClr val="FFFF00"/>
                </a:solidFill>
              </a:rPr>
              <a:t>•	Real-time AI support reduces dependence on external coaching.</a:t>
            </a:r>
          </a:p>
          <a:p>
            <a:r>
              <a:rPr lang="en-ID" sz="2800" dirty="0">
                <a:solidFill>
                  <a:srgbClr val="FFFF00"/>
                </a:solidFill>
              </a:rPr>
              <a:t>•	Helps students learn at their own pace while staying consistent.</a:t>
            </a:r>
          </a:p>
          <a:p>
            <a:pPr marL="326222" lvl="1" algn="just">
              <a:lnSpc>
                <a:spcPts val="4230"/>
              </a:lnSpc>
              <a:spcBef>
                <a:spcPct val="0"/>
              </a:spcBef>
            </a:pPr>
            <a:endParaRPr lang="en-US" sz="2800" dirty="0">
              <a:solidFill>
                <a:srgbClr val="FFFF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" name="Freeform 62">
            <a:extLst>
              <a:ext uri="{FF2B5EF4-FFF2-40B4-BE49-F238E27FC236}">
                <a16:creationId xmlns:a16="http://schemas.microsoft.com/office/drawing/2014/main" xmlns="" id="{C3D6FDDC-E372-921B-B81E-DF8EA96CAE19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Potential Challenges and Opportunities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78446" y="3528961"/>
            <a:ext cx="16230600" cy="4994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3600" dirty="0">
                <a:solidFill>
                  <a:srgbClr val="FFFF00"/>
                </a:solidFill>
              </a:rPr>
              <a:t>Challenges: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Lack of adaptive teaching in classrooms.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Students face difficulty managing schedules &amp; monitoring progress.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Limited access to personalized feedback at scale.</a:t>
            </a:r>
          </a:p>
          <a:p>
            <a:r>
              <a:rPr lang="en-ID" sz="3600" dirty="0">
                <a:solidFill>
                  <a:srgbClr val="FFFF00"/>
                </a:solidFill>
              </a:rPr>
              <a:t>Opportunities: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AI can automate scheduling, teaching, and assessment.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Creates a unified platform instead of scattered tools.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Enables scalable, affordable, and personalized learning worldwide.</a:t>
            </a:r>
          </a:p>
          <a:p>
            <a:pPr marL="690881" lvl="1" indent="-345440" algn="ctr">
              <a:lnSpc>
                <a:spcPts val="4480"/>
              </a:lnSpc>
              <a:buFont typeface="Arial"/>
              <a:buChar char="•"/>
            </a:pPr>
            <a:endParaRPr lang="en-US" sz="3600" dirty="0">
              <a:solidFill>
                <a:srgbClr val="FFFF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xmlns="" id="{4F2B029B-4791-C7BF-2950-C66E2D01287A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Preliminary Solution Concept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06874" y="3770389"/>
            <a:ext cx="16230600" cy="3317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3600" dirty="0">
                <a:solidFill>
                  <a:srgbClr val="FFFF00"/>
                </a:solidFill>
              </a:rPr>
              <a:t>Edu-Sprint = One AI assistant for the student’s entire journey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Plans personalized study schedules.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Teaches concepts through interactive Q&amp;A.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Tests with adaptive quizzes.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Tracks learning progress in real-time.</a:t>
            </a:r>
          </a:p>
          <a:p>
            <a:pPr marL="690881" lvl="1" indent="-345440" algn="ctr">
              <a:lnSpc>
                <a:spcPts val="4480"/>
              </a:lnSpc>
              <a:buFont typeface="Arial"/>
              <a:buChar char="•"/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xmlns="" id="{39A1974D-769E-FC05-D424-D110C4390DF4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 and Functionalities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692644"/>
            <a:ext cx="16230600" cy="3654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4000" dirty="0">
                <a:solidFill>
                  <a:srgbClr val="FFFF00"/>
                </a:solidFill>
              </a:rPr>
              <a:t>•	AI Question Answering: Instant doubt resolution</a:t>
            </a:r>
          </a:p>
          <a:p>
            <a:r>
              <a:rPr lang="en-ID" sz="4000" dirty="0">
                <a:solidFill>
                  <a:srgbClr val="FFFF00"/>
                </a:solidFill>
              </a:rPr>
              <a:t>•	Personalized Scheduling: Daily learning plan</a:t>
            </a:r>
          </a:p>
          <a:p>
            <a:r>
              <a:rPr lang="en-ID" sz="4000" dirty="0">
                <a:solidFill>
                  <a:srgbClr val="FFFF00"/>
                </a:solidFill>
              </a:rPr>
              <a:t>•	Adaptive Quizzes: Adjusts difficulty as student learns</a:t>
            </a:r>
          </a:p>
          <a:p>
            <a:r>
              <a:rPr lang="en-ID" sz="4000" dirty="0">
                <a:solidFill>
                  <a:srgbClr val="FFFF00"/>
                </a:solidFill>
              </a:rPr>
              <a:t>•	Live Progress Dashboard: Tracks strengths &amp; weaknesses</a:t>
            </a:r>
          </a:p>
          <a:p>
            <a:r>
              <a:rPr lang="en-ID" sz="4000" dirty="0">
                <a:solidFill>
                  <a:srgbClr val="FFFF00"/>
                </a:solidFill>
              </a:rPr>
              <a:t>•	Gamification: Rewards, streaks, and achievements</a:t>
            </a:r>
          </a:p>
          <a:p>
            <a:pPr marL="690881" lvl="1" indent="-345440" algn="ctr">
              <a:lnSpc>
                <a:spcPts val="4480"/>
              </a:lnSpc>
              <a:buFont typeface="Arial"/>
              <a:buChar char="•"/>
            </a:pPr>
            <a:endParaRPr lang="en-US" sz="4000" dirty="0">
              <a:solidFill>
                <a:srgbClr val="FFFF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xmlns="" id="{A2B4B15F-98A4-C4E5-D9C4-044989363C9F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Users and Expected Use Cases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6230600" cy="554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3600" dirty="0">
                <a:solidFill>
                  <a:srgbClr val="FFFF00"/>
                </a:solidFill>
              </a:rPr>
              <a:t>Target Users: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School &amp; college students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Teachers &amp; parents (monitoring)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Lifelong learners / competitive exam aspirants</a:t>
            </a:r>
          </a:p>
          <a:p>
            <a:r>
              <a:rPr lang="en-ID" sz="3600" dirty="0">
                <a:solidFill>
                  <a:srgbClr val="FFFF00"/>
                </a:solidFill>
              </a:rPr>
              <a:t>Use Cases: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Student asks AI doubt → gets instant explanation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AI generates daily timetable → reminders keep student on track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AI tests student with adaptive quiz → updates dashboard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Teacher/parent monitors progress report</a:t>
            </a:r>
          </a:p>
          <a:p>
            <a:pPr marL="690881" lvl="1" indent="-345440" algn="ctr">
              <a:lnSpc>
                <a:spcPts val="4480"/>
              </a:lnSpc>
              <a:buFont typeface="Arial"/>
              <a:buChar char="•"/>
            </a:pPr>
            <a:endParaRPr lang="en-US" sz="3600" dirty="0">
              <a:solidFill>
                <a:srgbClr val="FFFF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xmlns="" id="{86038ED7-9620-129B-A426-3A94F13F0838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Data Requirements and Privacy Considerations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6230600" cy="4994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3600" dirty="0">
                <a:solidFill>
                  <a:srgbClr val="FFFF00"/>
                </a:solidFill>
              </a:rPr>
              <a:t>Data Requirements: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Student profile (class, subjects, goals)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Performance data (quiz scores, time spent)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Interaction data (questions asked, topics studied)</a:t>
            </a:r>
          </a:p>
          <a:p>
            <a:r>
              <a:rPr lang="en-ID" sz="3600" dirty="0">
                <a:solidFill>
                  <a:srgbClr val="FFFF00"/>
                </a:solidFill>
              </a:rPr>
              <a:t>Privacy Considerations: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All data stored securely &amp; encrypted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No sharing with third parties without consent</a:t>
            </a:r>
          </a:p>
          <a:p>
            <a:r>
              <a:rPr lang="en-ID" sz="3600" dirty="0">
                <a:solidFill>
                  <a:srgbClr val="FFFF00"/>
                </a:solidFill>
              </a:rPr>
              <a:t>•	Anonymized analytics for improving system</a:t>
            </a:r>
          </a:p>
          <a:p>
            <a:pPr marL="690881" lvl="1" indent="-345440" algn="ctr">
              <a:lnSpc>
                <a:spcPts val="4480"/>
              </a:lnSpc>
              <a:buFont typeface="Arial"/>
              <a:buChar char="•"/>
            </a:pPr>
            <a:endParaRPr lang="en-US" sz="3600" dirty="0">
              <a:solidFill>
                <a:srgbClr val="FFFF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xmlns="" id="{D7CD4557-1D2F-A2D8-3BCD-3E413A7B33BE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AI Technologies and Methods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6230600" cy="397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4400" dirty="0">
                <a:solidFill>
                  <a:srgbClr val="FFFF00"/>
                </a:solidFill>
              </a:rPr>
              <a:t>•	NLP (Natural Language Processing): For doubt-solving &amp; conversations</a:t>
            </a:r>
          </a:p>
          <a:p>
            <a:r>
              <a:rPr lang="en-ID" sz="4400" dirty="0">
                <a:solidFill>
                  <a:srgbClr val="FFFF00"/>
                </a:solidFill>
              </a:rPr>
              <a:t>•	Machine Learning: Adaptive quizzes &amp; personalized scheduling</a:t>
            </a:r>
          </a:p>
          <a:p>
            <a:r>
              <a:rPr lang="en-ID" sz="4400" dirty="0">
                <a:solidFill>
                  <a:srgbClr val="FFFF00"/>
                </a:solidFill>
              </a:rPr>
              <a:t>•	Data Analytics: Progress tracking &amp; performance insights</a:t>
            </a:r>
          </a:p>
          <a:p>
            <a:r>
              <a:rPr lang="en-ID" sz="4400" dirty="0">
                <a:solidFill>
                  <a:srgbClr val="FFFF00"/>
                </a:solidFill>
              </a:rPr>
              <a:t>•	Recommendation Algorithms: Next best topic &amp; revision cycles</a:t>
            </a:r>
          </a:p>
          <a:p>
            <a:pPr marL="690881" lvl="1" indent="-345440" algn="ctr">
              <a:lnSpc>
                <a:spcPts val="4480"/>
              </a:lnSpc>
              <a:buFont typeface="Arial"/>
              <a:buChar char="•"/>
            </a:pPr>
            <a:endParaRPr lang="en-US" sz="4400" dirty="0">
              <a:solidFill>
                <a:srgbClr val="FFFF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xmlns="" id="{D915E689-5C0B-2175-825D-26EEC85E20F5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954275"/>
            <a:ext cx="11359450" cy="94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 Approach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6230600" cy="465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4400" dirty="0">
                <a:solidFill>
                  <a:srgbClr val="FFFF00"/>
                </a:solidFill>
              </a:rPr>
              <a:t>Phase 1: Build chatbot prototype (basic Q&amp;A + scheduling)</a:t>
            </a:r>
          </a:p>
          <a:p>
            <a:r>
              <a:rPr lang="en-ID" sz="4400" dirty="0">
                <a:solidFill>
                  <a:srgbClr val="FFFF00"/>
                </a:solidFill>
              </a:rPr>
              <a:t>Phase 2: Add adaptive quiz engine &amp; dashboard</a:t>
            </a:r>
          </a:p>
          <a:p>
            <a:r>
              <a:rPr lang="en-ID" sz="4400" dirty="0">
                <a:solidFill>
                  <a:srgbClr val="FFFF00"/>
                </a:solidFill>
              </a:rPr>
              <a:t>Phase 3: Integrate gamification &amp; parent/teacher reports</a:t>
            </a:r>
          </a:p>
          <a:p>
            <a:r>
              <a:rPr lang="en-ID" sz="4400" dirty="0">
                <a:solidFill>
                  <a:srgbClr val="FFFF00"/>
                </a:solidFill>
              </a:rPr>
              <a:t>Tools: Python, TensorFlow/</a:t>
            </a:r>
            <a:r>
              <a:rPr lang="en-ID" sz="4400" dirty="0" err="1">
                <a:solidFill>
                  <a:srgbClr val="FFFF00"/>
                </a:solidFill>
              </a:rPr>
              <a:t>PyTorch</a:t>
            </a:r>
            <a:r>
              <a:rPr lang="en-ID" sz="4400" dirty="0">
                <a:solidFill>
                  <a:srgbClr val="FFFF00"/>
                </a:solidFill>
              </a:rPr>
              <a:t>, </a:t>
            </a:r>
            <a:r>
              <a:rPr lang="en-ID" sz="4400" dirty="0" err="1">
                <a:solidFill>
                  <a:srgbClr val="FFFF00"/>
                </a:solidFill>
              </a:rPr>
              <a:t>LangChain</a:t>
            </a:r>
            <a:r>
              <a:rPr lang="en-ID" sz="4400" dirty="0">
                <a:solidFill>
                  <a:srgbClr val="FFFF00"/>
                </a:solidFill>
              </a:rPr>
              <a:t>, Firebase/SQL, Flutter (for app UI)</a:t>
            </a:r>
          </a:p>
          <a:p>
            <a:r>
              <a:rPr lang="en-ID" sz="4400" dirty="0">
                <a:solidFill>
                  <a:srgbClr val="FFFF00"/>
                </a:solidFill>
              </a:rPr>
              <a:t>Timeline: 3–6 months MVP, expandable</a:t>
            </a:r>
          </a:p>
          <a:p>
            <a:pPr marL="690881" lvl="1" indent="-345440" algn="ctr">
              <a:lnSpc>
                <a:spcPts val="4480"/>
              </a:lnSpc>
              <a:buFont typeface="Arial"/>
              <a:buChar char="•"/>
            </a:pPr>
            <a:endParaRPr lang="en-US" sz="4400" dirty="0">
              <a:solidFill>
                <a:srgbClr val="FFFF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xmlns="" id="{CADC7097-3C73-C0A5-D70D-B910CFDD5253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96</TotalTime>
  <Words>142</Words>
  <Application>Microsoft Office PowerPoint</Application>
  <PresentationFormat>Custom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Poppins Bold</vt:lpstr>
      <vt:lpstr>Poppins</vt:lpstr>
      <vt:lpstr>Agency FB</vt:lpstr>
      <vt:lpstr>Calibri Light</vt:lpstr>
      <vt:lpstr>Celestial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SAMADHAN 1.0</dc:title>
  <dc:creator>vartika jadon</dc:creator>
  <cp:lastModifiedBy>pc</cp:lastModifiedBy>
  <cp:revision>31</cp:revision>
  <dcterms:created xsi:type="dcterms:W3CDTF">2006-08-16T00:00:00Z</dcterms:created>
  <dcterms:modified xsi:type="dcterms:W3CDTF">2025-09-04T09:00:34Z</dcterms:modified>
  <dc:identifier>DAGVPOy7A7Q</dc:identifier>
</cp:coreProperties>
</file>